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6" r:id="rId3"/>
    <p:sldId id="273" r:id="rId4"/>
    <p:sldId id="257" r:id="rId5"/>
    <p:sldId id="268" r:id="rId6"/>
    <p:sldId id="274" r:id="rId7"/>
    <p:sldId id="259" r:id="rId8"/>
    <p:sldId id="262" r:id="rId9"/>
    <p:sldId id="264" r:id="rId10"/>
    <p:sldId id="277" r:id="rId11"/>
    <p:sldId id="261" r:id="rId12"/>
    <p:sldId id="278" r:id="rId13"/>
    <p:sldId id="258" r:id="rId14"/>
    <p:sldId id="269" r:id="rId15"/>
    <p:sldId id="260" r:id="rId16"/>
    <p:sldId id="272" r:id="rId17"/>
    <p:sldId id="270" r:id="rId18"/>
    <p:sldId id="267" r:id="rId19"/>
    <p:sldId id="275" r:id="rId20"/>
    <p:sldId id="265" r:id="rId21"/>
    <p:sldId id="276" r:id="rId22"/>
    <p:sldId id="263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E95D7-7BF4-7649-B4AA-832217B3735C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2779-6DA6-EE49-B659-7F0E4E879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06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11897-EADC-4E4A-A4E8-3E0716D03002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7081A-4F26-C448-9304-917001A48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7081A-4F26-C448-9304-917001A489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7081A-4F26-C448-9304-917001A489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3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7081A-4F26-C448-9304-917001A489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2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7081A-4F26-C448-9304-917001A489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8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7081A-4F26-C448-9304-917001A489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8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7081A-4F26-C448-9304-917001A489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5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7081A-4F26-C448-9304-917001A489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4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856476"/>
            <a:ext cx="6498158" cy="928260"/>
          </a:xfrm>
        </p:spPr>
        <p:txBody>
          <a:bodyPr/>
          <a:lstStyle/>
          <a:p>
            <a:r>
              <a:rPr lang="en-US" dirty="0" smtClean="0"/>
              <a:t>Poetry Terms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Complete your notes as we review the definitions of the following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3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3821"/>
            <a:ext cx="8042276" cy="1336956"/>
          </a:xfrm>
        </p:spPr>
        <p:txBody>
          <a:bodyPr/>
          <a:lstStyle/>
          <a:p>
            <a:r>
              <a:rPr lang="en-US" dirty="0" smtClean="0"/>
              <a:t>Underline the examples of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rcRect l="-34541" r="-34541"/>
          <a:stretch>
            <a:fillRect/>
          </a:stretch>
        </p:blipFill>
        <p:spPr>
          <a:xfrm>
            <a:off x="0" y="1580777"/>
            <a:ext cx="9150788" cy="49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8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20 at 2.46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9" b="13719"/>
          <a:stretch>
            <a:fillRect/>
          </a:stretch>
        </p:blipFill>
        <p:spPr>
          <a:xfrm>
            <a:off x="549275" y="1184935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393311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1370"/>
            <a:ext cx="7481348" cy="1177598"/>
          </a:xfrm>
        </p:spPr>
        <p:txBody>
          <a:bodyPr/>
          <a:lstStyle/>
          <a:p>
            <a:r>
              <a:rPr lang="en-US" dirty="0" smtClean="0"/>
              <a:t>Circle </a:t>
            </a:r>
            <a:r>
              <a:rPr lang="en-US" dirty="0" smtClean="0"/>
              <a:t>alliteration &amp; </a:t>
            </a:r>
            <a:r>
              <a:rPr lang="en-US" u="sng" dirty="0" smtClean="0"/>
              <a:t>underline</a:t>
            </a:r>
            <a:r>
              <a:rPr lang="en-US" dirty="0" smtClean="0"/>
              <a:t> </a:t>
            </a:r>
            <a:r>
              <a:rPr lang="en-US" dirty="0" smtClean="0"/>
              <a:t>assonance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70" y="3804021"/>
            <a:ext cx="2543666" cy="2006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is this an example of?</a:t>
            </a:r>
          </a:p>
          <a:p>
            <a:pPr marL="0" indent="0">
              <a:buNone/>
            </a:pPr>
            <a:r>
              <a:rPr lang="en-US" dirty="0" smtClean="0"/>
              <a:t>_____________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rcRect l="-34541" r="-34541"/>
          <a:stretch>
            <a:fillRect/>
          </a:stretch>
        </p:blipFill>
        <p:spPr>
          <a:xfrm>
            <a:off x="891925" y="1448968"/>
            <a:ext cx="9476060" cy="52771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66617" y="125219"/>
            <a:ext cx="1815386" cy="60291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15066" y="3420533"/>
            <a:ext cx="1642534" cy="440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77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20 at 2.45.4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8" b="13928"/>
          <a:stretch>
            <a:fillRect/>
          </a:stretch>
        </p:blipFill>
        <p:spPr>
          <a:xfrm>
            <a:off x="549275" y="1062798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266711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34541" r="-34541"/>
          <a:stretch>
            <a:fillRect/>
          </a:stretch>
        </p:blipFill>
        <p:spPr>
          <a:xfrm>
            <a:off x="-1675470" y="980411"/>
            <a:ext cx="9150788" cy="4942076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980411"/>
          </a:xfrm>
        </p:spPr>
        <p:txBody>
          <a:bodyPr/>
          <a:lstStyle/>
          <a:p>
            <a:r>
              <a:rPr lang="en-US" dirty="0" smtClean="0"/>
              <a:t>What is the tone?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26062" y="3578815"/>
            <a:ext cx="8042276" cy="9804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 algn="l">
              <a:buAutoNum type="alphaLcParenR"/>
            </a:pPr>
            <a:r>
              <a:rPr lang="en-US" dirty="0" smtClean="0"/>
              <a:t>Light</a:t>
            </a:r>
          </a:p>
          <a:p>
            <a:pPr marL="914400" indent="-914400" algn="l">
              <a:buAutoNum type="alphaLcParenR"/>
            </a:pPr>
            <a:r>
              <a:rPr lang="en-US" dirty="0" smtClean="0"/>
              <a:t>Serious</a:t>
            </a:r>
          </a:p>
          <a:p>
            <a:pPr marL="914400" indent="-914400" algn="l">
              <a:buAutoNum type="alphaLcParenR"/>
            </a:pPr>
            <a:r>
              <a:rPr lang="en-US" dirty="0" smtClean="0"/>
              <a:t>Angry</a:t>
            </a:r>
          </a:p>
          <a:p>
            <a:pPr marL="914400" indent="-914400" algn="l">
              <a:buAutoNum type="alphaLcParenR"/>
            </a:pPr>
            <a:r>
              <a:rPr lang="en-US" dirty="0" smtClean="0"/>
              <a:t>Gloomy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5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20 at 2.46.0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4" b="13304"/>
          <a:stretch>
            <a:fillRect/>
          </a:stretch>
        </p:blipFill>
        <p:spPr>
          <a:xfrm>
            <a:off x="549275" y="1209362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379255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34541" r="-34541"/>
          <a:stretch>
            <a:fillRect/>
          </a:stretch>
        </p:blipFill>
        <p:spPr>
          <a:xfrm>
            <a:off x="-1904070" y="980411"/>
            <a:ext cx="9150788" cy="4942076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980411"/>
          </a:xfrm>
        </p:spPr>
        <p:txBody>
          <a:bodyPr/>
          <a:lstStyle/>
          <a:p>
            <a:r>
              <a:rPr lang="en-US" dirty="0" smtClean="0"/>
              <a:t>What is the mood?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22862" y="3578815"/>
            <a:ext cx="8042276" cy="9804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 algn="l">
              <a:buAutoNum type="alphaLcParenR"/>
            </a:pPr>
            <a:endParaRPr lang="en-US" dirty="0" smtClean="0"/>
          </a:p>
          <a:p>
            <a:pPr marL="914400" indent="-914400" algn="l">
              <a:buAutoNum type="alphaLcParenR"/>
            </a:pPr>
            <a:endParaRPr lang="en-US" dirty="0" smtClean="0"/>
          </a:p>
          <a:p>
            <a:pPr marL="914400" indent="-914400" algn="l">
              <a:buAutoNum type="alphaLcParenR"/>
            </a:pPr>
            <a:endParaRPr lang="en-US" dirty="0"/>
          </a:p>
          <a:p>
            <a:pPr marL="914400" indent="-914400" algn="l">
              <a:buAutoNum type="alphaLcParenR"/>
            </a:pPr>
            <a:r>
              <a:rPr lang="en-US" dirty="0" smtClean="0"/>
              <a:t>Romantic</a:t>
            </a:r>
          </a:p>
          <a:p>
            <a:pPr marL="914400" indent="-914400" algn="l">
              <a:buAutoNum type="alphaLcParenR"/>
            </a:pPr>
            <a:r>
              <a:rPr lang="en-US" dirty="0" smtClean="0"/>
              <a:t>Sorrowful</a:t>
            </a:r>
          </a:p>
          <a:p>
            <a:pPr marL="914400" indent="-914400" algn="l">
              <a:buAutoNum type="alphaLcParenR"/>
            </a:pPr>
            <a:r>
              <a:rPr lang="en-US" dirty="0" smtClean="0"/>
              <a:t>Happy</a:t>
            </a:r>
          </a:p>
          <a:p>
            <a:pPr marL="914400" indent="-914400" algn="l">
              <a:buAutoNum type="alphaLcParenR"/>
            </a:pPr>
            <a:r>
              <a:rPr lang="en-US" dirty="0" smtClean="0"/>
              <a:t>Gloomy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2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20 at 3.53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7" r="-1117"/>
          <a:stretch>
            <a:fillRect/>
          </a:stretch>
        </p:blipFill>
        <p:spPr>
          <a:xfrm>
            <a:off x="0" y="464121"/>
            <a:ext cx="9144000" cy="5479479"/>
          </a:xfrm>
        </p:spPr>
      </p:pic>
    </p:spTree>
    <p:extLst>
      <p:ext uri="{BB962C8B-B14F-4D97-AF65-F5344CB8AC3E}">
        <p14:creationId xmlns:p14="http://schemas.microsoft.com/office/powerpoint/2010/main" val="315366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20 at 2.47.4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 b="14268"/>
          <a:stretch>
            <a:fillRect/>
          </a:stretch>
        </p:blipFill>
        <p:spPr>
          <a:xfrm>
            <a:off x="549275" y="940661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365541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06400"/>
            <a:ext cx="8042276" cy="961932"/>
          </a:xfrm>
        </p:spPr>
        <p:txBody>
          <a:bodyPr/>
          <a:lstStyle/>
          <a:p>
            <a:r>
              <a:rPr lang="en-US" dirty="0" smtClean="0"/>
              <a:t>What picture do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9399" y="1600201"/>
            <a:ext cx="3606801" cy="4343400"/>
          </a:xfrm>
        </p:spPr>
        <p:txBody>
          <a:bodyPr/>
          <a:lstStyle/>
          <a:p>
            <a:r>
              <a:rPr lang="en-US" dirty="0" smtClean="0"/>
              <a:t>Draw it! Underline the words that created your image.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rcRect l="-34541" r="-34541"/>
          <a:stretch>
            <a:fillRect/>
          </a:stretch>
        </p:blipFill>
        <p:spPr>
          <a:xfrm>
            <a:off x="-1650070" y="1600201"/>
            <a:ext cx="8685870" cy="469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9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0-20 at 2.47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13499"/>
          <a:stretch>
            <a:fillRect/>
          </a:stretch>
        </p:blipFill>
        <p:spPr>
          <a:xfrm>
            <a:off x="549275" y="989515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85934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20 at 2.47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8" b="14098"/>
          <a:stretch>
            <a:fillRect/>
          </a:stretch>
        </p:blipFill>
        <p:spPr>
          <a:xfrm>
            <a:off x="549275" y="1160507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322770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883" y="4343400"/>
            <a:ext cx="9189883" cy="2268679"/>
          </a:xfrm>
        </p:spPr>
        <p:txBody>
          <a:bodyPr/>
          <a:lstStyle/>
          <a:p>
            <a:r>
              <a:rPr lang="en-US" sz="4400" b="1" dirty="0" smtClean="0"/>
              <a:t>What does </a:t>
            </a:r>
            <a:r>
              <a:rPr lang="en-US" sz="4400" b="1" i="1" dirty="0" smtClean="0"/>
              <a:t>creature</a:t>
            </a:r>
            <a:r>
              <a:rPr lang="en-US" sz="4400" b="1" dirty="0" smtClean="0"/>
              <a:t> symbolize in the poem? _____________________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rcRect l="-34541" r="-34541"/>
          <a:stretch>
            <a:fillRect/>
          </a:stretch>
        </p:blipFill>
        <p:spPr>
          <a:xfrm>
            <a:off x="-45883" y="311933"/>
            <a:ext cx="9189883" cy="496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20 at 2.47.13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9" b="13649"/>
          <a:stretch>
            <a:fillRect/>
          </a:stretch>
        </p:blipFill>
        <p:spPr>
          <a:xfrm>
            <a:off x="549275" y="1209362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390876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931722"/>
            <a:ext cx="8042276" cy="5088078"/>
          </a:xfrm>
        </p:spPr>
        <p:txBody>
          <a:bodyPr/>
          <a:lstStyle/>
          <a:p>
            <a:r>
              <a:rPr lang="en-US" dirty="0"/>
              <a:t>What did you expect the creature to be at first?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________________________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was it?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1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3200"/>
            <a:ext cx="8042276" cy="987332"/>
          </a:xfrm>
        </p:spPr>
        <p:txBody>
          <a:bodyPr/>
          <a:lstStyle/>
          <a:p>
            <a:r>
              <a:rPr lang="en-US" dirty="0" smtClean="0"/>
              <a:t>How many stanzas? 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/>
          <a:srcRect l="-34541" r="-34541"/>
          <a:stretch>
            <a:fillRect/>
          </a:stretch>
        </p:blipFill>
        <p:spPr>
          <a:xfrm>
            <a:off x="-1704318" y="1190532"/>
            <a:ext cx="9144000" cy="48012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568800" y="2235046"/>
            <a:ext cx="3741764" cy="40763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How many lines?</a:t>
            </a:r>
            <a:r>
              <a:rPr lang="en-US" sz="4400" b="1" dirty="0" smtClean="0"/>
              <a:t>_________</a:t>
            </a:r>
          </a:p>
          <a:p>
            <a:endParaRPr lang="en-US" sz="4400" b="1" dirty="0"/>
          </a:p>
          <a:p>
            <a:r>
              <a:rPr lang="en-US" sz="4400" b="1" dirty="0" smtClean="0"/>
              <a:t>How many line breaks?</a:t>
            </a:r>
          </a:p>
          <a:p>
            <a:r>
              <a:rPr lang="en-US" sz="4400" b="1" dirty="0"/>
              <a:t>_________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3581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20 at 2.45.3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13995"/>
          <a:stretch>
            <a:fillRect/>
          </a:stretch>
        </p:blipFill>
        <p:spPr>
          <a:xfrm>
            <a:off x="549275" y="867378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408742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20 at 2.47.5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13806"/>
          <a:stretch>
            <a:fillRect/>
          </a:stretch>
        </p:blipFill>
        <p:spPr>
          <a:xfrm>
            <a:off x="549275" y="1038370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230533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1139732"/>
          </a:xfrm>
        </p:spPr>
        <p:txBody>
          <a:bodyPr/>
          <a:lstStyle/>
          <a:p>
            <a:r>
              <a:rPr lang="en-US" dirty="0" smtClean="0"/>
              <a:t>Identify the rhyme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rcRect l="-34541" r="-34541"/>
          <a:stretch>
            <a:fillRect/>
          </a:stretch>
        </p:blipFill>
        <p:spPr>
          <a:xfrm>
            <a:off x="-177800" y="1139732"/>
            <a:ext cx="9626600" cy="515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4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20 at 2.45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2" b="13182"/>
          <a:stretch>
            <a:fillRect/>
          </a:stretch>
        </p:blipFill>
        <p:spPr>
          <a:xfrm>
            <a:off x="549275" y="1209362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85601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20 at 2.46.3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8" b="13788"/>
          <a:stretch>
            <a:fillRect/>
          </a:stretch>
        </p:blipFill>
        <p:spPr>
          <a:xfrm>
            <a:off x="549275" y="1160507"/>
            <a:ext cx="8042276" cy="43434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45883" y="4343400"/>
            <a:ext cx="9189883" cy="226867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Is this poem free verse? ________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6728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20 at 2.47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2" b="14012"/>
          <a:stretch>
            <a:fillRect/>
          </a:stretch>
        </p:blipFill>
        <p:spPr>
          <a:xfrm>
            <a:off x="549275" y="1209362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110196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240</TotalTime>
  <Words>121</Words>
  <Application>Microsoft Macintosh PowerPoint</Application>
  <PresentationFormat>On-screen Show (4:3)</PresentationFormat>
  <Paragraphs>37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Breeze</vt:lpstr>
      <vt:lpstr>Poetry Terms</vt:lpstr>
      <vt:lpstr>PowerPoint Presentation</vt:lpstr>
      <vt:lpstr>How many stanzas? _______</vt:lpstr>
      <vt:lpstr>PowerPoint Presentation</vt:lpstr>
      <vt:lpstr>PowerPoint Presentation</vt:lpstr>
      <vt:lpstr>Identify the rhyme scheme</vt:lpstr>
      <vt:lpstr>PowerPoint Presentation</vt:lpstr>
      <vt:lpstr>PowerPoint Presentation</vt:lpstr>
      <vt:lpstr>PowerPoint Presentation</vt:lpstr>
      <vt:lpstr>Underline the examples of repetition</vt:lpstr>
      <vt:lpstr>PowerPoint Presentation</vt:lpstr>
      <vt:lpstr>Circle alliteration &amp; underline assonance</vt:lpstr>
      <vt:lpstr>PowerPoint Presentation</vt:lpstr>
      <vt:lpstr>What is the tone?</vt:lpstr>
      <vt:lpstr>PowerPoint Presentation</vt:lpstr>
      <vt:lpstr>What is the mood?</vt:lpstr>
      <vt:lpstr>PowerPoint Presentation</vt:lpstr>
      <vt:lpstr>PowerPoint Presentation</vt:lpstr>
      <vt:lpstr>What picture do you see?</vt:lpstr>
      <vt:lpstr>PowerPoint Presentation</vt:lpstr>
      <vt:lpstr>What does creature symbolize in the poem? _____________________</vt:lpstr>
      <vt:lpstr>PowerPoint Presentation</vt:lpstr>
      <vt:lpstr>What did you expect the creature to be at first?  ________________________  What was it? ________________________</vt:lpstr>
    </vt:vector>
  </TitlesOfParts>
  <Company>Dawson County Schools - 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Terms</dc:title>
  <dc:creator>Lauren Paoletto</dc:creator>
  <cp:lastModifiedBy>Lauren Paoletto</cp:lastModifiedBy>
  <cp:revision>8</cp:revision>
  <cp:lastPrinted>2014-10-20T20:19:55Z</cp:lastPrinted>
  <dcterms:created xsi:type="dcterms:W3CDTF">2014-10-20T19:42:08Z</dcterms:created>
  <dcterms:modified xsi:type="dcterms:W3CDTF">2014-12-19T18:19:10Z</dcterms:modified>
</cp:coreProperties>
</file>